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7" r:id="rId4"/>
    <p:sldId id="276" r:id="rId5"/>
    <p:sldId id="264" r:id="rId6"/>
    <p:sldId id="275" r:id="rId7"/>
    <p:sldId id="283" r:id="rId8"/>
    <p:sldId id="274" r:id="rId9"/>
    <p:sldId id="273" r:id="rId10"/>
    <p:sldId id="263" r:id="rId11"/>
    <p:sldId id="259" r:id="rId12"/>
    <p:sldId id="280" r:id="rId13"/>
    <p:sldId id="281" r:id="rId14"/>
    <p:sldId id="270" r:id="rId15"/>
    <p:sldId id="265" r:id="rId16"/>
    <p:sldId id="279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E8A23-7E76-403E-A687-8835B1AD70D8}" v="26" dt="2023-03-23T08:18:12.857"/>
    <p1510:client id="{38CD8EAE-D135-449A-84CE-4435AC53DF73}" v="91" dt="2023-03-23T06:56:27.627"/>
    <p1510:client id="{CD38BCE0-D880-45B7-9868-A36C52D1B499}" v="35" dt="2023-03-23T11:13:34.226"/>
    <p1510:client id="{E4925ACB-D95D-4B83-B419-971D64F984C7}" v="27" dt="2023-03-23T10:09:4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l Mehulkumar Prajapati" userId="S::x833e@unb.ca::9ece0146-92f7-47be-8b8f-8bd78fd1250a" providerId="AD" clId="Web-{E4925ACB-D95D-4B83-B419-971D64F984C7}"/>
    <pc:docChg chg="addSld delSld modSld sldOrd">
      <pc:chgData name="Neel Mehulkumar Prajapati" userId="S::x833e@unb.ca::9ece0146-92f7-47be-8b8f-8bd78fd1250a" providerId="AD" clId="Web-{E4925ACB-D95D-4B83-B419-971D64F984C7}" dt="2023-03-23T10:09:40.995" v="17" actId="20577"/>
      <pc:docMkLst>
        <pc:docMk/>
      </pc:docMkLst>
      <pc:sldChg chg="delSp modSp mod setBg">
        <pc:chgData name="Neel Mehulkumar Prajapati" userId="S::x833e@unb.ca::9ece0146-92f7-47be-8b8f-8bd78fd1250a" providerId="AD" clId="Web-{E4925ACB-D95D-4B83-B419-971D64F984C7}" dt="2023-03-23T10:06:47.649" v="10" actId="20577"/>
        <pc:sldMkLst>
          <pc:docMk/>
          <pc:sldMk cId="227201044" sldId="256"/>
        </pc:sldMkLst>
        <pc:spChg chg="mod">
          <ac:chgData name="Neel Mehulkumar Prajapati" userId="S::x833e@unb.ca::9ece0146-92f7-47be-8b8f-8bd78fd1250a" providerId="AD" clId="Web-{E4925ACB-D95D-4B83-B419-971D64F984C7}" dt="2023-03-23T10:06:33.321" v="8" actId="20577"/>
          <ac:spMkLst>
            <pc:docMk/>
            <pc:sldMk cId="227201044" sldId="256"/>
            <ac:spMk id="2" creationId="{EE08CB38-8D69-F9C6-1D0F-BB8D2F134386}"/>
          </ac:spMkLst>
        </pc:spChg>
        <pc:spChg chg="mod">
          <ac:chgData name="Neel Mehulkumar Prajapati" userId="S::x833e@unb.ca::9ece0146-92f7-47be-8b8f-8bd78fd1250a" providerId="AD" clId="Web-{E4925ACB-D95D-4B83-B419-971D64F984C7}" dt="2023-03-23T10:06:47.649" v="10" actId="20577"/>
          <ac:spMkLst>
            <pc:docMk/>
            <pc:sldMk cId="227201044" sldId="256"/>
            <ac:spMk id="7" creationId="{5C0E0AAF-643D-0049-8568-A2540314465E}"/>
          </ac:spMkLst>
        </pc:spChg>
        <pc:picChg chg="del mod">
          <ac:chgData name="Neel Mehulkumar Prajapati" userId="S::x833e@unb.ca::9ece0146-92f7-47be-8b8f-8bd78fd1250a" providerId="AD" clId="Web-{E4925ACB-D95D-4B83-B419-971D64F984C7}" dt="2023-03-23T10:05:59.602" v="7"/>
          <ac:picMkLst>
            <pc:docMk/>
            <pc:sldMk cId="227201044" sldId="256"/>
            <ac:picMk id="4" creationId="{294DADF3-BBF5-9179-C037-D17C3701EBD6}"/>
          </ac:picMkLst>
        </pc:picChg>
      </pc:sldChg>
      <pc:sldChg chg="modSp">
        <pc:chgData name="Neel Mehulkumar Prajapati" userId="S::x833e@unb.ca::9ece0146-92f7-47be-8b8f-8bd78fd1250a" providerId="AD" clId="Web-{E4925ACB-D95D-4B83-B419-971D64F984C7}" dt="2023-03-23T10:09:40.995" v="17" actId="20577"/>
        <pc:sldMkLst>
          <pc:docMk/>
          <pc:sldMk cId="3711970091" sldId="283"/>
        </pc:sldMkLst>
        <pc:spChg chg="mod">
          <ac:chgData name="Neel Mehulkumar Prajapati" userId="S::x833e@unb.ca::9ece0146-92f7-47be-8b8f-8bd78fd1250a" providerId="AD" clId="Web-{E4925ACB-D95D-4B83-B419-971D64F984C7}" dt="2023-03-23T10:09:40.995" v="17" actId="20577"/>
          <ac:spMkLst>
            <pc:docMk/>
            <pc:sldMk cId="3711970091" sldId="283"/>
            <ac:spMk id="4" creationId="{DF79CC68-3F8C-B5F3-D257-1662BA4C9317}"/>
          </ac:spMkLst>
        </pc:spChg>
      </pc:sldChg>
      <pc:sldChg chg="new del ord">
        <pc:chgData name="Neel Mehulkumar Prajapati" userId="S::x833e@unb.ca::9ece0146-92f7-47be-8b8f-8bd78fd1250a" providerId="AD" clId="Web-{E4925ACB-D95D-4B83-B419-971D64F984C7}" dt="2023-03-23T10:06:57.759" v="11"/>
        <pc:sldMkLst>
          <pc:docMk/>
          <pc:sldMk cId="1532753125" sldId="284"/>
        </pc:sldMkLst>
      </pc:sldChg>
    </pc:docChg>
  </pc:docChgLst>
  <pc:docChgLst>
    <pc:chgData name="Neel Mehulkumar Prajapati" userId="S::x833e@unb.ca::9ece0146-92f7-47be-8b8f-8bd78fd1250a" providerId="AD" clId="Web-{CD38BCE0-D880-45B7-9868-A36C52D1B499}"/>
    <pc:docChg chg="addSld delSld modSld">
      <pc:chgData name="Neel Mehulkumar Prajapati" userId="S::x833e@unb.ca::9ece0146-92f7-47be-8b8f-8bd78fd1250a" providerId="AD" clId="Web-{CD38BCE0-D880-45B7-9868-A36C52D1B499}" dt="2023-03-23T11:13:33.711" v="19" actId="20577"/>
      <pc:docMkLst>
        <pc:docMk/>
      </pc:docMkLst>
      <pc:sldChg chg="modSp">
        <pc:chgData name="Neel Mehulkumar Prajapati" userId="S::x833e@unb.ca::9ece0146-92f7-47be-8b8f-8bd78fd1250a" providerId="AD" clId="Web-{CD38BCE0-D880-45B7-9868-A36C52D1B499}" dt="2023-03-23T10:44:51.051" v="0" actId="20577"/>
        <pc:sldMkLst>
          <pc:docMk/>
          <pc:sldMk cId="1997208782" sldId="280"/>
        </pc:sldMkLst>
        <pc:spChg chg="mod">
          <ac:chgData name="Neel Mehulkumar Prajapati" userId="S::x833e@unb.ca::9ece0146-92f7-47be-8b8f-8bd78fd1250a" providerId="AD" clId="Web-{CD38BCE0-D880-45B7-9868-A36C52D1B499}" dt="2023-03-23T10:44:51.051" v="0" actId="20577"/>
          <ac:spMkLst>
            <pc:docMk/>
            <pc:sldMk cId="1997208782" sldId="280"/>
            <ac:spMk id="6" creationId="{FADCD666-B18F-B100-9178-EDB78276792C}"/>
          </ac:spMkLst>
        </pc:spChg>
      </pc:sldChg>
      <pc:sldChg chg="modSp">
        <pc:chgData name="Neel Mehulkumar Prajapati" userId="S::x833e@unb.ca::9ece0146-92f7-47be-8b8f-8bd78fd1250a" providerId="AD" clId="Web-{CD38BCE0-D880-45B7-9868-A36C52D1B499}" dt="2023-03-23T11:13:33.711" v="19" actId="20577"/>
        <pc:sldMkLst>
          <pc:docMk/>
          <pc:sldMk cId="3711970091" sldId="283"/>
        </pc:sldMkLst>
        <pc:spChg chg="mod">
          <ac:chgData name="Neel Mehulkumar Prajapati" userId="S::x833e@unb.ca::9ece0146-92f7-47be-8b8f-8bd78fd1250a" providerId="AD" clId="Web-{CD38BCE0-D880-45B7-9868-A36C52D1B499}" dt="2023-03-23T11:13:33.711" v="19" actId="20577"/>
          <ac:spMkLst>
            <pc:docMk/>
            <pc:sldMk cId="3711970091" sldId="283"/>
            <ac:spMk id="4" creationId="{DF79CC68-3F8C-B5F3-D257-1662BA4C9317}"/>
          </ac:spMkLst>
        </pc:spChg>
      </pc:sldChg>
      <pc:sldChg chg="new del">
        <pc:chgData name="Neel Mehulkumar Prajapati" userId="S::x833e@unb.ca::9ece0146-92f7-47be-8b8f-8bd78fd1250a" providerId="AD" clId="Web-{CD38BCE0-D880-45B7-9868-A36C52D1B499}" dt="2023-03-23T10:59:35.946" v="6"/>
        <pc:sldMkLst>
          <pc:docMk/>
          <pc:sldMk cId="3727228323" sldId="284"/>
        </pc:sldMkLst>
      </pc:sldChg>
      <pc:sldChg chg="new del">
        <pc:chgData name="Neel Mehulkumar Prajapati" userId="S::x833e@unb.ca::9ece0146-92f7-47be-8b8f-8bd78fd1250a" providerId="AD" clId="Web-{CD38BCE0-D880-45B7-9868-A36C52D1B499}" dt="2023-03-23T10:59:32.087" v="5"/>
        <pc:sldMkLst>
          <pc:docMk/>
          <pc:sldMk cId="373276696" sldId="285"/>
        </pc:sldMkLst>
      </pc:sldChg>
      <pc:sldChg chg="new del">
        <pc:chgData name="Neel Mehulkumar Prajapati" userId="S::x833e@unb.ca::9ece0146-92f7-47be-8b8f-8bd78fd1250a" providerId="AD" clId="Web-{CD38BCE0-D880-45B7-9868-A36C52D1B499}" dt="2023-03-23T10:59:28.884" v="4"/>
        <pc:sldMkLst>
          <pc:docMk/>
          <pc:sldMk cId="510441424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437F-F4C7-8FD4-6E37-A2EA209F0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C03AA-9B91-D430-4128-6BC70C82E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59C8C-8CE5-81C2-7E2D-96B92217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4B6A-4326-A3F5-3F47-37ECF59E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AE17-AF6D-4E53-6A11-8EEAE17A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F3B1-3BD0-05AE-7860-DD5E3BEC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2219C-CC08-CFA0-4E54-6C36E360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8EF0D-DEBB-5061-1DEA-B59176EF4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B4394-90AE-4C11-0E1B-7F97BE23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B8489-BB50-7F73-00B5-5F13BB2B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9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39922-C0E5-AB7D-05C7-57668F649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2F611-5C83-E548-A706-9B045A96C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040E-A733-5341-72C5-9D53F2EE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104-8D80-EB20-2BC3-9CB7A6CD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B101-1235-A679-675E-3596BCD9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0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483F-3E6A-F6CF-D2AA-6E73826D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B413-D705-C56C-8E1E-7508D82A1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A224-F90A-42C8-6C83-672A035E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6C20B-9357-9759-7138-954142A2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78A4A-3E81-F51C-0461-59F7EBA4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9257-E95E-6243-F03B-E3297350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EA47A-C9B3-CA91-E4B8-56F1F726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8625F-DA0F-B466-6FB8-9AF3C8D6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E358A-3530-B86A-F31B-6CB36673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295C-7F48-AB3B-77A0-28A24160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14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50F2-583F-7F1A-F9FF-F7639814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CF36-5E4A-ED84-BE29-678A424C5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8C200-C11A-12B8-8FFB-4EFDFD850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61918-1D35-AE4D-CE5F-6A2628C9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FACC-C3E4-EFFA-67F2-0C323BFA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C6B5-BBD1-5F23-359D-DA894BE3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CF19-5A23-A061-D575-1601663E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701FB-62F1-CC46-58F2-20949F394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8F860-F7B0-506D-F2C8-1784A1900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279A1-9CE2-A81A-068C-60767D20C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2C355-E6AA-3C90-F7A2-7DBC3C07D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DE803-AD75-E760-4912-F2B41974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47C77-93A4-285F-7E51-EBEBEEC9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B03C3-9A4A-22C2-4904-AE1BE75F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9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861C-1175-EF77-F7BA-6F0BFC17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F35D0-40D9-132A-5791-19855E5F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2CDF9-5493-566D-971D-9A645814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B4B25-ABE5-CB08-ED3A-9C155ED4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7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F4371-F803-6DD8-4060-A18FDA1D7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DA7A8-825B-DC32-9B05-E5572415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1279B-70E8-03BC-AD01-8AED4705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4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C1C-73F8-A13C-46E5-FBE07287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C96C-860E-5DEE-AF05-AAD7C3126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9CD11-D14E-DE2C-7E1B-C851E48F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B0853-9D86-FDD6-DF15-230BBA2C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E1ED1-3A60-4306-58F2-2486B084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9D59C-7BE5-B8D8-2F68-E0FCE69E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FFDA-6C13-4C0C-BD0D-6970CBD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ABF92E-9FA4-EC9E-9B57-C8C2EA52D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2C8CA-1710-9378-672F-5A721D9E6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51C75-1598-6F35-C2B5-17E2E3680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3/23/2023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2E329-4F30-A1AD-BA89-366E2612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5E601-8906-E7A0-C07F-C6E997FF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2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88A1F-461E-8006-322F-CAE9225B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F1D19-EAD3-B860-6EA0-1D7432C46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08D11-DCFC-E02F-504B-2FC29A2C8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C5D2-10B4-30F9-2E5D-E83F9C273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619C4-7468-5198-D5AA-47D5898AC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6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B38-8D69-F9C6-1D0F-BB8D2F134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/>
              </a:rPr>
              <a:t>LZ1 Sequential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E0AAF-643D-0049-8568-A2540314465E}"/>
              </a:ext>
            </a:extLst>
          </p:cNvPr>
          <p:cNvSpPr txBox="1"/>
          <p:nvPr/>
        </p:nvSpPr>
        <p:spPr>
          <a:xfrm>
            <a:off x="198234" y="5842337"/>
            <a:ext cx="305510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nsolas"/>
              </a:rPr>
              <a:t>Presenters</a:t>
            </a:r>
            <a:r>
              <a:rPr lang="en-IN" dirty="0">
                <a:solidFill>
                  <a:schemeClr val="bg1"/>
                </a:solidFill>
                <a:latin typeface="Consolas"/>
              </a:rPr>
              <a:t>: </a:t>
            </a:r>
          </a:p>
          <a:p>
            <a:r>
              <a:rPr lang="en-IN" dirty="0">
                <a:solidFill>
                  <a:schemeClr val="bg1"/>
                </a:solidFill>
                <a:latin typeface="Consolas"/>
              </a:rPr>
              <a:t>Rahul Mittal</a:t>
            </a:r>
          </a:p>
          <a:p>
            <a:r>
              <a:rPr lang="en-IN" dirty="0">
                <a:solidFill>
                  <a:schemeClr val="bg1"/>
                </a:solidFill>
                <a:latin typeface="Consolas"/>
              </a:rPr>
              <a:t>Neel Prajapati</a:t>
            </a:r>
          </a:p>
        </p:txBody>
      </p:sp>
    </p:spTree>
    <p:extLst>
      <p:ext uri="{BB962C8B-B14F-4D97-AF65-F5344CB8AC3E}">
        <p14:creationId xmlns:p14="http://schemas.microsoft.com/office/powerpoint/2010/main" val="227201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4380-C978-030D-3B37-828FFD8D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An Advantage of 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0A47-8060-8420-7434-87B784A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273113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As the search window contains characters that are directly preceding the current characters being compressed, patterns repeating in only certain parts of the input are captured efficiently and effectively.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632960" cy="4669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691697"/>
            <a:ext cx="5013960" cy="5177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385" y="5289446"/>
            <a:ext cx="5762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(Source: Introduction to Data Compression)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5278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ACC3BDA6-1FF5-120C-E90D-751B1F78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2" y="75406"/>
            <a:ext cx="12076497" cy="1325563"/>
          </a:xfrm>
        </p:spPr>
        <p:txBody>
          <a:bodyPr/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UTF-8 Representation</a:t>
            </a:r>
          </a:p>
        </p:txBody>
      </p:sp>
      <p:pic>
        <p:nvPicPr>
          <p:cNvPr id="72" name="Picture 71" descr="Table&#10;&#10;Description automatically generated">
            <a:extLst>
              <a:ext uri="{FF2B5EF4-FFF2-40B4-BE49-F238E27FC236}">
                <a16:creationId xmlns:a16="http://schemas.microsoft.com/office/drawing/2014/main" id="{7DA8E6B4-8CBD-2147-3CFD-EBE6CFC4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066"/>
            <a:ext cx="12192000" cy="4286929"/>
          </a:xfrm>
          <a:prstGeom prst="rect">
            <a:avLst/>
          </a:prstGeom>
        </p:spPr>
      </p:pic>
      <p:sp>
        <p:nvSpPr>
          <p:cNvPr id="75" name="Speech Bubble: Oval 74">
            <a:extLst>
              <a:ext uri="{FF2B5EF4-FFF2-40B4-BE49-F238E27FC236}">
                <a16:creationId xmlns:a16="http://schemas.microsoft.com/office/drawing/2014/main" id="{59C9F163-C18E-E8C2-0625-0FAD64458FA7}"/>
              </a:ext>
            </a:extLst>
          </p:cNvPr>
          <p:cNvSpPr/>
          <p:nvPr/>
        </p:nvSpPr>
        <p:spPr>
          <a:xfrm>
            <a:off x="7989427" y="901631"/>
            <a:ext cx="2001762" cy="1304315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tx1"/>
                </a:solidFill>
                <a:latin typeface="Consolas" panose="020B0609020204030204" pitchFamily="49" charset="0"/>
              </a:rPr>
              <a:t>SPACE SAVER BECAME A NIGHTMARE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2319" y="6125329"/>
            <a:ext cx="500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Source: Wikipedia</a:t>
            </a:r>
            <a:endParaRPr lang="en-I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4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diagram">
            <a:extLst>
              <a:ext uri="{FF2B5EF4-FFF2-40B4-BE49-F238E27FC236}">
                <a16:creationId xmlns:a16="http://schemas.microsoft.com/office/drawing/2014/main" id="{0B9F3FC4-ED67-9442-F5C4-69AC843E5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3" y="930275"/>
            <a:ext cx="11107554" cy="484344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DCD666-B18F-B100-9178-EDB78276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0511"/>
            <a:ext cx="10058400" cy="896766"/>
          </a:xfrm>
        </p:spPr>
        <p:txBody>
          <a:bodyPr/>
          <a:lstStyle/>
          <a:p>
            <a:pPr algn="ctr"/>
            <a:r>
              <a:rPr lang="en-IN" dirty="0">
                <a:latin typeface="Consolas"/>
              </a:rPr>
              <a:t>Challenges Faced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92DF7-C472-A6A1-F9DB-76C670586E7C}"/>
              </a:ext>
            </a:extLst>
          </p:cNvPr>
          <p:cNvSpPr txBox="1"/>
          <p:nvPr/>
        </p:nvSpPr>
        <p:spPr>
          <a:xfrm>
            <a:off x="0" y="60087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onsolas" panose="020B0609020204030204" pitchFamily="49" charset="0"/>
              </a:rPr>
              <a:t>Julia String Indices are mapped to bytes.</a:t>
            </a:r>
          </a:p>
        </p:txBody>
      </p:sp>
    </p:spTree>
    <p:extLst>
      <p:ext uri="{BB962C8B-B14F-4D97-AF65-F5344CB8AC3E}">
        <p14:creationId xmlns:p14="http://schemas.microsoft.com/office/powerpoint/2010/main" val="199720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8FF9-A33B-4321-CF11-B2B769E7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CODE COMPARISON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E05C2F-C24F-744F-DA5B-80E563911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60" y="3554273"/>
            <a:ext cx="11662726" cy="8611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709851-B09D-8AA8-AB30-21251E39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4" y="2097012"/>
            <a:ext cx="7516274" cy="514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46F8E0-EE75-7BF3-03FE-32B137551565}"/>
              </a:ext>
            </a:extLst>
          </p:cNvPr>
          <p:cNvSpPr txBox="1"/>
          <p:nvPr/>
        </p:nvSpPr>
        <p:spPr>
          <a:xfrm>
            <a:off x="577515" y="1506022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Consolas" panose="020B0609020204030204" pitchFamily="49" charset="0"/>
              </a:rPr>
              <a:t>Restricted to ASCII in UTF-8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980CA-35DE-70D4-EEBB-46554F3CF521}"/>
              </a:ext>
            </a:extLst>
          </p:cNvPr>
          <p:cNvSpPr txBox="1"/>
          <p:nvPr/>
        </p:nvSpPr>
        <p:spPr>
          <a:xfrm>
            <a:off x="577514" y="2938582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Consolas" panose="020B0609020204030204" pitchFamily="49" charset="0"/>
              </a:rPr>
              <a:t>For Unicode</a:t>
            </a:r>
          </a:p>
        </p:txBody>
      </p:sp>
    </p:spTree>
    <p:extLst>
      <p:ext uri="{BB962C8B-B14F-4D97-AF65-F5344CB8AC3E}">
        <p14:creationId xmlns:p14="http://schemas.microsoft.com/office/powerpoint/2010/main" val="285991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610EC-248E-4915-A05F-BDA24CF2028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+mj-cs"/>
              </a:rPr>
              <a:t>Avoiding wastage of Space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0332045-6F8C-452C-4C41-1023AE9F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78" y="643466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7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C44D-F5B0-401E-D02A-F9C645C8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3753"/>
            <a:ext cx="10058400" cy="60224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dirty="0">
                <a:latin typeface="Consolas"/>
                <a:cs typeface="Times New Roman"/>
              </a:rPr>
              <a:t>Potential Opportunities for Parallel Implementations</a:t>
            </a:r>
            <a:endParaRPr lang="en-IN" sz="2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6CFE-C024-931B-F8B0-6A97FCD1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23064"/>
            <a:ext cx="9508067" cy="5537200"/>
          </a:xfrm>
        </p:spPr>
        <p:txBody>
          <a:bodyPr>
            <a:noAutofit/>
          </a:bodyPr>
          <a:lstStyle/>
          <a:p>
            <a:pPr algn="just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400" b="0" i="0" u="none" strike="noStrike" dirty="0">
                <a:effectLst/>
                <a:latin typeface="Consolas" panose="020B0609020204030204" pitchFamily="49" charset="0"/>
              </a:rPr>
              <a:t>Parallelizing the search phase on CPU: </a:t>
            </a:r>
          </a:p>
          <a:p>
            <a:pPr algn="just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IN" sz="1600" b="0" i="0" u="none" strike="noStrike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 descr="Box and whisker chart&#10;&#10;Description automatically generated">
            <a:extLst>
              <a:ext uri="{FF2B5EF4-FFF2-40B4-BE49-F238E27FC236}">
                <a16:creationId xmlns:a16="http://schemas.microsoft.com/office/drawing/2014/main" id="{9C287FC2-9737-7276-28E6-3E31C771E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6" y="2974476"/>
            <a:ext cx="10903687" cy="26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4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9871E4A-AE47-2E41-1952-B2ECE15D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30" y="1825625"/>
            <a:ext cx="9982200" cy="45534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8AE64B-F364-1B9F-C86C-D367B30EEFBE}"/>
              </a:ext>
            </a:extLst>
          </p:cNvPr>
          <p:cNvSpPr txBox="1"/>
          <p:nvPr/>
        </p:nvSpPr>
        <p:spPr>
          <a:xfrm>
            <a:off x="1121230" y="773803"/>
            <a:ext cx="7321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rtl="0" fontAlgn="base">
              <a:spcBef>
                <a:spcPts val="1200"/>
              </a:spcBef>
              <a:spcAft>
                <a:spcPts val="1200"/>
              </a:spcAft>
            </a:pPr>
            <a:r>
              <a:rPr lang="en-IN" sz="2400" b="0" i="0" u="none" strike="noStrike" dirty="0">
                <a:effectLst/>
                <a:latin typeface="Consolas" panose="020B0609020204030204" pitchFamily="49" charset="0"/>
              </a:rPr>
              <a:t>2. Parallelizing the search phase on GPU: </a:t>
            </a:r>
          </a:p>
          <a:p>
            <a:pPr algn="just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IN" sz="1600" b="0" i="0" u="none" strike="noStrike" dirty="0"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05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E44D83F-7608-8574-8FB2-85A9A195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09" y="1770895"/>
            <a:ext cx="11286837" cy="4459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A5137-397C-C7C9-C9BD-D12B7F8D6ABB}"/>
              </a:ext>
            </a:extLst>
          </p:cNvPr>
          <p:cNvSpPr txBox="1"/>
          <p:nvPr/>
        </p:nvSpPr>
        <p:spPr>
          <a:xfrm>
            <a:off x="1234932" y="612167"/>
            <a:ext cx="8340745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just" fontAlgn="base">
              <a:spcBef>
                <a:spcPts val="1200"/>
              </a:spcBef>
              <a:spcAft>
                <a:spcPts val="1200"/>
              </a:spcAft>
            </a:pPr>
            <a:r>
              <a:rPr lang="en-IN" sz="2400" dirty="0">
                <a:latin typeface="Consolas"/>
              </a:rPr>
              <a:t>3</a:t>
            </a:r>
            <a:r>
              <a:rPr lang="en-IN" sz="2400" b="0" i="0" u="none" strike="noStrike" dirty="0">
                <a:effectLst/>
                <a:latin typeface="Consolas"/>
              </a:rPr>
              <a:t>. </a:t>
            </a:r>
            <a:r>
              <a:rPr lang="en-IN" sz="2400" dirty="0">
                <a:latin typeface="Consolas"/>
              </a:rPr>
              <a:t>Dividing the File and Compressing in Parallel</a:t>
            </a:r>
            <a:endParaRPr lang="en-IN" sz="2400" b="0" i="0" u="none" strike="noStrike" dirty="0">
              <a:effectLst/>
              <a:latin typeface="Consolas"/>
            </a:endParaRPr>
          </a:p>
          <a:p>
            <a:pPr algn="just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IN" sz="1600" b="0" i="0" u="none" strike="noStrike" dirty="0"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83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272DD-1B8B-BA02-522C-411521400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2" y="389414"/>
            <a:ext cx="5617416" cy="2678251"/>
          </a:xfrm>
        </p:spPr>
      </p:pic>
      <p:pic>
        <p:nvPicPr>
          <p:cNvPr id="9" name="Picture 8" descr="A picture containing text, person, crowd&#10;&#10;Description automatically generated">
            <a:extLst>
              <a:ext uri="{FF2B5EF4-FFF2-40B4-BE49-F238E27FC236}">
                <a16:creationId xmlns:a16="http://schemas.microsoft.com/office/drawing/2014/main" id="{9B2E17CF-0BD3-5280-F7AA-DED322B49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38" y="389414"/>
            <a:ext cx="5892063" cy="2678251"/>
          </a:xfrm>
          <a:prstGeom prst="rect">
            <a:avLst/>
          </a:prstGeom>
        </p:spPr>
      </p:pic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976FF351-117D-746E-88AF-82EE077C7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3067665"/>
            <a:ext cx="5588739" cy="3400921"/>
          </a:xfrm>
          <a:prstGeom prst="rect">
            <a:avLst/>
          </a:prstGeom>
        </p:spPr>
      </p:pic>
      <p:pic>
        <p:nvPicPr>
          <p:cNvPr id="17" name="Picture 1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ED7D2B40-440D-6BE6-CB54-5ADF65953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15" y="3067665"/>
            <a:ext cx="5863386" cy="340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5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People in hi-tech suites">
            <a:extLst>
              <a:ext uri="{FF2B5EF4-FFF2-40B4-BE49-F238E27FC236}">
                <a16:creationId xmlns:a16="http://schemas.microsoft.com/office/drawing/2014/main" id="{61163153-3D7E-7DF9-C40A-26A51D34A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-546425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FD39-2F15-166B-4A59-4DE7EB774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95" y="237744"/>
            <a:ext cx="9430271" cy="562009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D1D5DB"/>
                </a:solidFill>
                <a:effectLst/>
                <a:latin typeface="Söhne"/>
              </a:rPr>
              <a:t>In the early days of video gaming, fitting large games onto a single storage media was a challenge, making games expensive and limiting accessibility. But Capcom, the creators of Street Fighter 2, found an innovative solution - data compression.</a:t>
            </a:r>
          </a:p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D1D5DB"/>
                </a:solidFill>
                <a:effectLst/>
                <a:latin typeface="Söhne"/>
              </a:rPr>
              <a:t>Capcom analysed and compressed the game's graphics, sound effects, and other data using an algorithm with a unique ability to recognize repeating patterns in the data, resulting in a visually stunning game that could fit on a single storage media, making it accessible to a wider audience.</a:t>
            </a:r>
          </a:p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D1D5DB"/>
                </a:solidFill>
                <a:effectLst/>
                <a:latin typeface="Söhne"/>
              </a:rPr>
              <a:t>The algorithm used was LZ1, named after its inventors Lempel and Ziv. In this presentation, we will explore the mechanics of LZ1 and its use in compressing text files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oin Op Arcade">
                <a:extLst>
                  <a:ext uri="{FF2B5EF4-FFF2-40B4-BE49-F238E27FC236}">
                    <a16:creationId xmlns:a16="http://schemas.microsoft.com/office/drawing/2014/main" id="{15605090-5218-3A06-0048-3CCFE8AE62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196636"/>
                  </p:ext>
                </p:extLst>
              </p:nvPr>
            </p:nvGraphicFramePr>
            <p:xfrm>
              <a:off x="9744884" y="2128520"/>
              <a:ext cx="2215708" cy="38323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15708" cy="3832320"/>
                    </a:xfrm>
                    <a:prstGeom prst="rect">
                      <a:avLst/>
                    </a:prstGeom>
                  </am3d:spPr>
                  <am3d:camera>
                    <am3d:pos x="0" y="0" z="549600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6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54272" ay="-645167" az="-310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17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oin Op Arcade">
                <a:extLst>
                  <a:ext uri="{FF2B5EF4-FFF2-40B4-BE49-F238E27FC236}">
                    <a16:creationId xmlns:a16="http://schemas.microsoft.com/office/drawing/2014/main" id="{15605090-5218-3A06-0048-3CCFE8AE62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4884" y="2128520"/>
                <a:ext cx="2215708" cy="38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423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0D06-637E-30DC-92CD-54FECBD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Data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89C18-5EE4-4C31-C670-D942D416B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b="0" i="0" dirty="0">
                <a:solidFill>
                  <a:srgbClr val="2D2D2D"/>
                </a:solidFill>
                <a:effectLst/>
                <a:latin typeface="Consolas" panose="020B0609020204030204" pitchFamily="49" charset="0"/>
              </a:rPr>
              <a:t>Data compression is the process of reducing the size of a computer file. Through an algorithm or a set of rules for carrying out an operation, computers can determine ways to shorten long strings of data and later reassemble them in a recognizable form upon retrieval. 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0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2D36-4826-6629-5E1A-81951B6F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41" y="417630"/>
            <a:ext cx="11443317" cy="13716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Consolas" panose="020B0609020204030204" pitchFamily="49" charset="0"/>
              </a:rPr>
              <a:t>Basic Model for Data Compression</a:t>
            </a:r>
          </a:p>
        </p:txBody>
      </p:sp>
      <p:pic>
        <p:nvPicPr>
          <p:cNvPr id="5" name="Content Placeholder 4" descr="Document with solid fill">
            <a:extLst>
              <a:ext uri="{FF2B5EF4-FFF2-40B4-BE49-F238E27FC236}">
                <a16:creationId xmlns:a16="http://schemas.microsoft.com/office/drawing/2014/main" id="{F4E944EA-552D-342C-258E-B0C4DEAEE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958" y="3067521"/>
            <a:ext cx="914400" cy="914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4A9224-51CE-D12B-F58B-E94A539ECFA0}"/>
              </a:ext>
            </a:extLst>
          </p:cNvPr>
          <p:cNvSpPr/>
          <p:nvPr/>
        </p:nvSpPr>
        <p:spPr>
          <a:xfrm>
            <a:off x="2818095" y="2838921"/>
            <a:ext cx="1778000" cy="1371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8D0D3-899D-B628-DD25-C01568B01745}"/>
              </a:ext>
            </a:extLst>
          </p:cNvPr>
          <p:cNvSpPr/>
          <p:nvPr/>
        </p:nvSpPr>
        <p:spPr>
          <a:xfrm>
            <a:off x="7610915" y="2838921"/>
            <a:ext cx="1778000" cy="1371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4" descr="Document with solid fill">
            <a:extLst>
              <a:ext uri="{FF2B5EF4-FFF2-40B4-BE49-F238E27FC236}">
                <a16:creationId xmlns:a16="http://schemas.microsoft.com/office/drawing/2014/main" id="{B2A3C5DD-9774-7E3D-4A8C-E3846E8535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630" y="3067521"/>
            <a:ext cx="914400" cy="914400"/>
          </a:xfrm>
          <a:prstGeom prst="rect">
            <a:avLst/>
          </a:prstGeom>
        </p:spPr>
      </p:pic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DC780D96-3C8B-2041-B377-1A2AC29E66D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601" y="3067521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6FBE7D-A12A-4BAD-0246-5A51B3BA1901}"/>
              </a:ext>
            </a:extLst>
          </p:cNvPr>
          <p:cNvCxnSpPr>
            <a:cxnSpLocks/>
          </p:cNvCxnSpPr>
          <p:nvPr/>
        </p:nvCxnSpPr>
        <p:spPr>
          <a:xfrm>
            <a:off x="1634212" y="3524721"/>
            <a:ext cx="1125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C9621B-C876-A6DA-FB55-DD34075C26F4}"/>
              </a:ext>
            </a:extLst>
          </p:cNvPr>
          <p:cNvCxnSpPr/>
          <p:nvPr/>
        </p:nvCxnSpPr>
        <p:spPr>
          <a:xfrm>
            <a:off x="4578642" y="3502280"/>
            <a:ext cx="1125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3E9A55-0E78-2362-6632-8BB456F7A24B}"/>
              </a:ext>
            </a:extLst>
          </p:cNvPr>
          <p:cNvCxnSpPr/>
          <p:nvPr/>
        </p:nvCxnSpPr>
        <p:spPr>
          <a:xfrm>
            <a:off x="9297130" y="3502280"/>
            <a:ext cx="1125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62AFAE-80AF-AC81-5E71-15E4BDD2D328}"/>
              </a:ext>
            </a:extLst>
          </p:cNvPr>
          <p:cNvCxnSpPr/>
          <p:nvPr/>
        </p:nvCxnSpPr>
        <p:spPr>
          <a:xfrm>
            <a:off x="6422782" y="3524721"/>
            <a:ext cx="1125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C26F72-2B17-9B73-CC37-1B21CE2399AE}"/>
              </a:ext>
            </a:extLst>
          </p:cNvPr>
          <p:cNvSpPr txBox="1"/>
          <p:nvPr/>
        </p:nvSpPr>
        <p:spPr>
          <a:xfrm>
            <a:off x="1634212" y="3169121"/>
            <a:ext cx="112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aabbbccd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2DF35-BD7C-3686-2166-37E89D8368CB}"/>
              </a:ext>
            </a:extLst>
          </p:cNvPr>
          <p:cNvSpPr txBox="1"/>
          <p:nvPr/>
        </p:nvSpPr>
        <p:spPr>
          <a:xfrm>
            <a:off x="5495809" y="2778949"/>
            <a:ext cx="112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a2b3c2d1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6767F-71D8-923C-6C84-44C86E8B08CD}"/>
              </a:ext>
            </a:extLst>
          </p:cNvPr>
          <p:cNvSpPr txBox="1"/>
          <p:nvPr/>
        </p:nvSpPr>
        <p:spPr>
          <a:xfrm>
            <a:off x="9396310" y="3100235"/>
            <a:ext cx="112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aabbbccd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CBD23E-AD32-8AB0-1355-A80C8459156D}"/>
              </a:ext>
            </a:extLst>
          </p:cNvPr>
          <p:cNvSpPr txBox="1"/>
          <p:nvPr/>
        </p:nvSpPr>
        <p:spPr>
          <a:xfrm>
            <a:off x="2818095" y="3284901"/>
            <a:ext cx="177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Compress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B4A104-E9AC-0716-5C08-B19B644C8809}"/>
              </a:ext>
            </a:extLst>
          </p:cNvPr>
          <p:cNvSpPr txBox="1"/>
          <p:nvPr/>
        </p:nvSpPr>
        <p:spPr>
          <a:xfrm>
            <a:off x="7610914" y="3284901"/>
            <a:ext cx="177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Expand</a:t>
            </a:r>
          </a:p>
        </p:txBody>
      </p:sp>
    </p:spTree>
    <p:extLst>
      <p:ext uri="{BB962C8B-B14F-4D97-AF65-F5344CB8AC3E}">
        <p14:creationId xmlns:p14="http://schemas.microsoft.com/office/powerpoint/2010/main" val="177594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F79CC68-3F8C-B5F3-D257-1662BA4C9317}"/>
              </a:ext>
            </a:extLst>
          </p:cNvPr>
          <p:cNvSpPr txBox="1"/>
          <p:nvPr/>
        </p:nvSpPr>
        <p:spPr>
          <a:xfrm>
            <a:off x="1029017" y="1946356"/>
            <a:ext cx="9428132" cy="26007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42021"/>
                </a:solidFill>
                <a:effectLst/>
                <a:latin typeface="Consolas"/>
                <a:cs typeface="Times New Roman"/>
              </a:rPr>
              <a:t>Data compression algorithms save space by exploiting the fact that most data files have </a:t>
            </a:r>
            <a:r>
              <a:rPr lang="en-IN" dirty="0">
                <a:solidFill>
                  <a:srgbClr val="242021"/>
                </a:solidFill>
                <a:latin typeface="Consolas"/>
                <a:cs typeface="Times New Roman"/>
              </a:rPr>
              <a:t>many repeating patterns in them. </a:t>
            </a:r>
            <a:endParaRPr lang="en-IN" sz="1800" b="0" i="0" dirty="0">
              <a:solidFill>
                <a:srgbClr val="242021"/>
              </a:solidFill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42021"/>
                </a:solidFill>
                <a:effectLst/>
                <a:latin typeface="Consolas"/>
                <a:cs typeface="Times New Roman"/>
              </a:rPr>
              <a:t>For example, text </a:t>
            </a:r>
            <a:r>
              <a:rPr lang="en-IN" dirty="0">
                <a:solidFill>
                  <a:srgbClr val="242021"/>
                </a:solidFill>
                <a:latin typeface="Consolas"/>
                <a:cs typeface="Times New Roman"/>
              </a:rPr>
              <a:t>data has</a:t>
            </a:r>
            <a:r>
              <a:rPr lang="en-IN" sz="1800" b="0" i="0" dirty="0">
                <a:solidFill>
                  <a:srgbClr val="242021"/>
                </a:solidFill>
                <a:effectLst/>
                <a:latin typeface="Consolas"/>
                <a:cs typeface="Times New Roman"/>
              </a:rPr>
              <a:t> certain character sequences that appear much more often than others</a:t>
            </a:r>
            <a:r>
              <a:rPr lang="en-IN" dirty="0">
                <a:latin typeface="Consolas"/>
                <a:cs typeface="Times New Roman"/>
              </a:rPr>
              <a:t> </a:t>
            </a:r>
            <a:br>
              <a:rPr lang="en-I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I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I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D5D09-F8C7-D557-BD10-6449A19F53E6}"/>
              </a:ext>
            </a:extLst>
          </p:cNvPr>
          <p:cNvSpPr txBox="1"/>
          <p:nvPr/>
        </p:nvSpPr>
        <p:spPr>
          <a:xfrm>
            <a:off x="1066800" y="313508"/>
            <a:ext cx="100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onsolas" panose="020B0609020204030204" pitchFamily="49" charset="0"/>
                <a:cs typeface="Times New Roman" panose="02020603050405020304" pitchFamily="18" charset="0"/>
              </a:rPr>
              <a:t>Data Has Repetitions!</a:t>
            </a:r>
          </a:p>
        </p:txBody>
      </p:sp>
    </p:spTree>
    <p:extLst>
      <p:ext uri="{BB962C8B-B14F-4D97-AF65-F5344CB8AC3E}">
        <p14:creationId xmlns:p14="http://schemas.microsoft.com/office/powerpoint/2010/main" val="88829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F79CC68-3F8C-B5F3-D257-1662BA4C9317}"/>
              </a:ext>
            </a:extLst>
          </p:cNvPr>
          <p:cNvSpPr txBox="1"/>
          <p:nvPr/>
        </p:nvSpPr>
        <p:spPr>
          <a:xfrm>
            <a:off x="1029017" y="1946356"/>
            <a:ext cx="9428132" cy="35855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42021"/>
                </a:solidFill>
                <a:latin typeface="Consolas"/>
                <a:cs typeface="Times New Roman"/>
              </a:rPr>
              <a:t>Identifying repeating patterns makes it possible to represent them using less space. </a:t>
            </a:r>
            <a:endParaRPr lang="en-IN" sz="1800" b="0" i="0" dirty="0">
              <a:solidFill>
                <a:srgbClr val="242021"/>
              </a:solidFill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42021"/>
                </a:solidFill>
                <a:effectLst/>
                <a:latin typeface="Consolas"/>
                <a:cs typeface="Times New Roman"/>
              </a:rPr>
              <a:t>One approch to identification and space saving is to point to past </a:t>
            </a:r>
            <a:r>
              <a:rPr lang="en-IN" dirty="0">
                <a:solidFill>
                  <a:srgbClr val="242021"/>
                </a:solidFill>
                <a:latin typeface="Consolas"/>
                <a:cs typeface="Times New Roman"/>
              </a:rPr>
              <a:t>occurrence</a:t>
            </a:r>
            <a:r>
              <a:rPr lang="en-IN" sz="1800" b="0" i="0" dirty="0">
                <a:solidFill>
                  <a:srgbClr val="242021"/>
                </a:solidFill>
                <a:effectLst/>
                <a:latin typeface="Consolas"/>
                <a:cs typeface="Times New Roman"/>
              </a:rPr>
              <a:t> of the pattern.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021"/>
                </a:solidFill>
                <a:latin typeface="Consolas"/>
                <a:cs typeface="Times New Roman"/>
              </a:rPr>
              <a:t>LZ1 algorithm, that is the topic of this presentation, is one of the members of a well know family of algorithms that uses adaptive dictionaries as the reference mechanism to point to past occurrences.</a:t>
            </a:r>
            <a:endParaRPr lang="en-I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I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5D09-F8C7-D557-BD10-6449A19F53E6}"/>
              </a:ext>
            </a:extLst>
          </p:cNvPr>
          <p:cNvSpPr txBox="1"/>
          <p:nvPr/>
        </p:nvSpPr>
        <p:spPr>
          <a:xfrm>
            <a:off x="1066800" y="313508"/>
            <a:ext cx="100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onsolas" panose="020B0609020204030204" pitchFamily="49" charset="0"/>
                <a:cs typeface="Times New Roman" panose="02020603050405020304" pitchFamily="18" charset="0"/>
              </a:rPr>
              <a:t>Repetitions</a:t>
            </a:r>
            <a:r>
              <a:rPr lang="en-US" sz="4400" dirty="0">
                <a:latin typeface="Consolas" panose="020B0609020204030204" pitchFamily="49" charset="0"/>
                <a:cs typeface="Times New Roman" panose="02020603050405020304" pitchFamily="18" charset="0"/>
              </a:rPr>
              <a:t> Are </a:t>
            </a:r>
            <a:r>
              <a:rPr lang="en-IN" sz="4400" dirty="0">
                <a:latin typeface="Consolas" panose="020B0609020204030204" pitchFamily="49" charset="0"/>
              </a:rPr>
              <a:t>Beneficial </a:t>
            </a:r>
            <a:endParaRPr lang="en-IN" sz="4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7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55C27-63CB-AC79-AE54-B57746BD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41845"/>
            <a:ext cx="10058400" cy="536448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(input is not empty)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get a reference (position, length) to longest match;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(length &gt;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{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output (position, length, next symbol);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shift the window length+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positions along;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}</a:t>
            </a:r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output (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first symbol in the lookahead buffer);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shift the window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character along;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}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 </a:t>
            </a:r>
          </a:p>
          <a:p>
            <a:pPr marL="457200" indent="-457200">
              <a:buFont typeface="+mj-lt"/>
              <a:buAutoNum type="arabicPeriod"/>
            </a:pPr>
            <a:endParaRPr lang="en-I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D5D09-F8C7-D557-BD10-6449A19F53E6}"/>
              </a:ext>
            </a:extLst>
          </p:cNvPr>
          <p:cNvSpPr txBox="1"/>
          <p:nvPr/>
        </p:nvSpPr>
        <p:spPr>
          <a:xfrm>
            <a:off x="1066800" y="232228"/>
            <a:ext cx="100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Consolas" panose="020B0609020204030204" pitchFamily="49" charset="0"/>
                <a:cs typeface="Times New Roman" panose="02020603050405020304" pitchFamily="18" charset="0"/>
              </a:rPr>
              <a:t>LZ1 Algorithm</a:t>
            </a:r>
          </a:p>
        </p:txBody>
      </p:sp>
    </p:spTree>
    <p:extLst>
      <p:ext uri="{BB962C8B-B14F-4D97-AF65-F5344CB8AC3E}">
        <p14:creationId xmlns:p14="http://schemas.microsoft.com/office/powerpoint/2010/main" val="375052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4E893286-C5B1-1738-C16A-DAA47832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36" t="-11001" r="-7636" b="-11001"/>
          <a:stretch/>
        </p:blipFill>
        <p:spPr bwMode="auto">
          <a:xfrm>
            <a:off x="-96521" y="3728188"/>
            <a:ext cx="121920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584380-C978-030D-3B37-828FFD8D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Compression Example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C7837D-7DD3-F2E9-037B-28523ADBC8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16"/>
          <a:stretch/>
        </p:blipFill>
        <p:spPr bwMode="auto">
          <a:xfrm>
            <a:off x="807128" y="1710564"/>
            <a:ext cx="10577744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18393" y="5045813"/>
            <a:ext cx="5762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Source: Data Compression-The Complete Reference </a:t>
            </a:r>
            <a:endParaRPr lang="en-I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3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585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LZ1 Sequential Implementation</vt:lpstr>
      <vt:lpstr>PowerPoint Presentation</vt:lpstr>
      <vt:lpstr>PowerPoint Presentation</vt:lpstr>
      <vt:lpstr>Data Compression?</vt:lpstr>
      <vt:lpstr>Basic Model for Data Compression</vt:lpstr>
      <vt:lpstr>PowerPoint Presentation</vt:lpstr>
      <vt:lpstr>PowerPoint Presentation</vt:lpstr>
      <vt:lpstr>PowerPoint Presentation</vt:lpstr>
      <vt:lpstr>Compression Example</vt:lpstr>
      <vt:lpstr>An Advantage of Sliding Window</vt:lpstr>
      <vt:lpstr>UTF-8 Representation</vt:lpstr>
      <vt:lpstr>Challenges Faced</vt:lpstr>
      <vt:lpstr>CODE COMPARISON</vt:lpstr>
      <vt:lpstr>PowerPoint Presentation</vt:lpstr>
      <vt:lpstr>Potential Opportunities for Parallel Implementations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Rahul Mittal</dc:creator>
  <cp:lastModifiedBy>Raptor</cp:lastModifiedBy>
  <cp:revision>74</cp:revision>
  <dcterms:created xsi:type="dcterms:W3CDTF">2023-03-22T01:48:29Z</dcterms:created>
  <dcterms:modified xsi:type="dcterms:W3CDTF">2023-03-23T11:13:38Z</dcterms:modified>
</cp:coreProperties>
</file>